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4" r:id="rId9"/>
    <p:sldId id="268" r:id="rId10"/>
    <p:sldId id="267" r:id="rId11"/>
    <p:sldId id="265" r:id="rId12"/>
    <p:sldId id="269"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5" autoAdjust="0"/>
    <p:restoredTop sz="94660"/>
  </p:normalViewPr>
  <p:slideViewPr>
    <p:cSldViewPr snapToGrid="0">
      <p:cViewPr>
        <p:scale>
          <a:sx n="76" d="100"/>
          <a:sy n="76" d="100"/>
        </p:scale>
        <p:origin x="360" y="240"/>
      </p:cViewPr>
      <p:guideLst>
        <p:guide orient="horz" pos="2160"/>
        <p:guide pos="3840"/>
      </p:guideLst>
    </p:cSldViewPr>
  </p:slideViewPr>
  <p:notesTextViewPr>
    <p:cViewPr>
      <p:scale>
        <a:sx n="1" d="1"/>
        <a:sy n="1" d="1"/>
      </p:scale>
      <p:origin x="0" y="0"/>
    </p:cViewPr>
  </p:notesTextViewPr>
  <p:sorterViewPr>
    <p:cViewPr>
      <p:scale>
        <a:sx n="100" d="100"/>
        <a:sy n="100" d="100"/>
      </p:scale>
      <p:origin x="0" y="-52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E5846B-3E1D-4666-8641-C7A3F9FC7F4B}" type="datetimeFigureOut">
              <a:rPr lang="en-GB" smtClean="0"/>
              <a:t>03/08/2020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52C7F2-CBAF-4CBC-BE6D-B452E1EB53FE}" type="slidenum">
              <a:rPr lang="en-GB" smtClean="0"/>
              <a:t>‹#›</a:t>
            </a:fld>
            <a:endParaRPr lang="en-GB"/>
          </a:p>
        </p:txBody>
      </p:sp>
    </p:spTree>
    <p:extLst>
      <p:ext uri="{BB962C8B-B14F-4D97-AF65-F5344CB8AC3E}">
        <p14:creationId xmlns:p14="http://schemas.microsoft.com/office/powerpoint/2010/main" val="1924224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goal</a:t>
            </a:r>
            <a:r>
              <a:rPr lang="en-GB" baseline="0" dirty="0" smtClean="0"/>
              <a:t>s and objectives of this assignment is to provide a clear understanding to the audience on safety improvement plan. Stating the current </a:t>
            </a:r>
            <a:r>
              <a:rPr lang="en-GB" baseline="0" dirty="0" smtClean="0"/>
              <a:t>problem (medication errors) </a:t>
            </a:r>
            <a:r>
              <a:rPr lang="en-GB" baseline="0" dirty="0" smtClean="0"/>
              <a:t>and making the audience understand the proposed plan towards </a:t>
            </a:r>
            <a:r>
              <a:rPr lang="en-GB" baseline="0" dirty="0" smtClean="0"/>
              <a:t>reducing medication errors </a:t>
            </a:r>
            <a:r>
              <a:rPr lang="en-GB" baseline="0" dirty="0" smtClean="0"/>
              <a:t>in organizations. It is therefore important that organizations should address this issue to avoid future problems. The presentation also aims at helping the staff members realize their role to implement and drive implementation plan. By the end of the presentation, the audience will also understand the new skills and practices required towards success of this agenda. With this, they will also ask questions regarding the topic under discussion. Ways of soliciting feedback from the audience on improvement plan will also be discussed in the presentation. Finally, the audience will understand on the ways through which I will integrate the feedback for future improvements.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2</a:t>
            </a:fld>
            <a:endParaRPr lang="en-GB"/>
          </a:p>
        </p:txBody>
      </p:sp>
    </p:spTree>
    <p:extLst>
      <p:ext uri="{BB962C8B-B14F-4D97-AF65-F5344CB8AC3E}">
        <p14:creationId xmlns:p14="http://schemas.microsoft.com/office/powerpoint/2010/main" val="2041471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According</a:t>
            </a:r>
            <a:r>
              <a:rPr lang="en-GB" baseline="0" dirty="0" smtClean="0"/>
              <a:t> to Koehn et (2016), medication errors result from dosage regimen, formulations, written prescriptions, drug administration, poor packaging and manufacturing. A safety improvement plan involves the use of evidence based strategies to improve patient safety (</a:t>
            </a:r>
            <a:r>
              <a:rPr lang="en-GB" baseline="0" dirty="0" err="1" smtClean="0"/>
              <a:t>Boustani</a:t>
            </a:r>
            <a:r>
              <a:rPr lang="en-GB" baseline="0" dirty="0" smtClean="0"/>
              <a:t>, </a:t>
            </a:r>
            <a:r>
              <a:rPr lang="en-GB" baseline="0" dirty="0" err="1" smtClean="0"/>
              <a:t>Azar</a:t>
            </a:r>
            <a:r>
              <a:rPr lang="en-GB" baseline="0" dirty="0" smtClean="0"/>
              <a:t> &amp; Solid, 2020). Nursing education is also important as it helps in improving the knowledge and critical thinking skills that will improve patient safety outcomes. To avoid these errors, its important to adopt to medical charts, clinical decision support, use of PDAs, and mobile clinical assistant. Institutions and medical sectors need to plan for safe drug practise such as reporting any errors that occur for analysis to avoid such problems. Safety improvement plan also involves effective communication in a heath care system. It is important to establish good relationships within healthcare organizations because it improves effective communication within the organization.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3</a:t>
            </a:fld>
            <a:endParaRPr lang="en-GB"/>
          </a:p>
        </p:txBody>
      </p:sp>
    </p:spTree>
    <p:extLst>
      <p:ext uri="{BB962C8B-B14F-4D97-AF65-F5344CB8AC3E}">
        <p14:creationId xmlns:p14="http://schemas.microsoft.com/office/powerpoint/2010/main" val="1257202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QI</a:t>
            </a:r>
            <a:r>
              <a:rPr lang="en-GB" baseline="0" dirty="0" smtClean="0"/>
              <a:t> </a:t>
            </a:r>
            <a:r>
              <a:rPr lang="en-GB" baseline="0" dirty="0" smtClean="0"/>
              <a:t>towards reducing medication errors in organizations </a:t>
            </a:r>
            <a:r>
              <a:rPr lang="en-GB" baseline="0" dirty="0" smtClean="0"/>
              <a:t>has various benefits. First, resources are utilised in a required manner which reduces operational cost and cost associated with correcting the medical errors. Through quality improvement plan, nurses become aware of their roles and responsibilities and improve on their performance. An organization becomes sustainable through improvement of quality safety </a:t>
            </a:r>
            <a:r>
              <a:rPr lang="en-GB" sz="1200" kern="1200" dirty="0" smtClean="0">
                <a:solidFill>
                  <a:schemeClr val="tx1"/>
                </a:solidFill>
                <a:effectLst/>
                <a:latin typeface="+mn-lt"/>
                <a:ea typeface="+mn-ea"/>
                <a:cs typeface="+mn-cs"/>
              </a:rPr>
              <a:t>(</a:t>
            </a:r>
            <a:r>
              <a:rPr lang="en-GB" sz="1200" kern="1200" dirty="0" err="1" smtClean="0">
                <a:solidFill>
                  <a:schemeClr val="tx1"/>
                </a:solidFill>
                <a:effectLst/>
                <a:latin typeface="+mn-lt"/>
                <a:ea typeface="+mn-ea"/>
                <a:cs typeface="+mn-cs"/>
              </a:rPr>
              <a:t>Hellings</a:t>
            </a:r>
            <a:r>
              <a:rPr lang="en-GB" sz="1200" kern="1200" dirty="0" smtClean="0">
                <a:solidFill>
                  <a:schemeClr val="tx1"/>
                </a:solidFill>
                <a:effectLst/>
                <a:latin typeface="+mn-lt"/>
                <a:ea typeface="+mn-ea"/>
                <a:cs typeface="+mn-cs"/>
              </a:rPr>
              <a:t> et al., 2010).</a:t>
            </a:r>
            <a:r>
              <a:rPr lang="en-GB" sz="1200" kern="1200" baseline="0" dirty="0" smtClean="0">
                <a:solidFill>
                  <a:schemeClr val="tx1"/>
                </a:solidFill>
                <a:effectLst/>
                <a:latin typeface="+mn-lt"/>
                <a:ea typeface="+mn-ea"/>
                <a:cs typeface="+mn-cs"/>
              </a:rPr>
              <a:t> </a:t>
            </a:r>
            <a:r>
              <a:rPr lang="en-GB" sz="1200" kern="1200" baseline="0" dirty="0" err="1" smtClean="0">
                <a:solidFill>
                  <a:schemeClr val="tx1"/>
                </a:solidFill>
                <a:effectLst/>
                <a:latin typeface="+mn-lt"/>
                <a:ea typeface="+mn-ea"/>
                <a:cs typeface="+mn-cs"/>
              </a:rPr>
              <a:t>Hellings</a:t>
            </a:r>
            <a:r>
              <a:rPr lang="en-GB" sz="1200" kern="1200" baseline="0" dirty="0" smtClean="0">
                <a:solidFill>
                  <a:schemeClr val="tx1"/>
                </a:solidFill>
                <a:effectLst/>
                <a:latin typeface="+mn-lt"/>
                <a:ea typeface="+mn-ea"/>
                <a:cs typeface="+mn-cs"/>
              </a:rPr>
              <a:t> et al (2010) avers that when medication errors are reduced or avoided, the organizations will be able to run their daily operations smoothly thus enhancing sustainability.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52C7F2-CBAF-4CBC-BE6D-B452E1EB53FE}" type="slidenum">
              <a:rPr lang="en-GB" smtClean="0"/>
              <a:t>4</a:t>
            </a:fld>
            <a:endParaRPr lang="en-GB"/>
          </a:p>
        </p:txBody>
      </p:sp>
    </p:spTree>
    <p:extLst>
      <p:ext uri="{BB962C8B-B14F-4D97-AF65-F5344CB8AC3E}">
        <p14:creationId xmlns:p14="http://schemas.microsoft.com/office/powerpoint/2010/main" val="4204364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RN</a:t>
            </a:r>
            <a:r>
              <a:rPr lang="en-GB" baseline="0" dirty="0" smtClean="0"/>
              <a:t>s play a critical role in improving quality </a:t>
            </a:r>
            <a:r>
              <a:rPr lang="en-GB" baseline="0" dirty="0" smtClean="0"/>
              <a:t>care through reducing medication errors.. </a:t>
            </a:r>
            <a:r>
              <a:rPr lang="en-GB" baseline="0" dirty="0" smtClean="0"/>
              <a:t>First, it’s the role of nurses to coordinate with other healthcare workers to improve outcomes. Coordinating care improves teamwork and better decision making process in patient care. Additionally, nurses are obliged to know the nursing sensitive indicators (NSIs) because they reflect the impact of nursing care. Sensitivity to these indicators will enhance quality improvement. Also, patient and family education is important in </a:t>
            </a:r>
            <a:r>
              <a:rPr lang="en-GB" baseline="0" dirty="0" smtClean="0"/>
              <a:t>improving quality care. </a:t>
            </a:r>
            <a:r>
              <a:rPr lang="en-GB" baseline="0" dirty="0" smtClean="0"/>
              <a:t>It also enhances adoption of better methods such as lifestyle modification and reduces medication errors thus QI. Patient education also enhances self-management by the patients thus reducing </a:t>
            </a:r>
            <a:r>
              <a:rPr lang="en-GB" baseline="0" dirty="0" smtClean="0"/>
              <a:t>errors in medication.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5</a:t>
            </a:fld>
            <a:endParaRPr lang="en-GB"/>
          </a:p>
        </p:txBody>
      </p:sp>
    </p:spTree>
    <p:extLst>
      <p:ext uri="{BB962C8B-B14F-4D97-AF65-F5344CB8AC3E}">
        <p14:creationId xmlns:p14="http://schemas.microsoft.com/office/powerpoint/2010/main" val="2669586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Adoption</a:t>
            </a:r>
            <a:r>
              <a:rPr lang="en-GB" baseline="0" dirty="0" smtClean="0"/>
              <a:t> of safety improvement plan to nursing will enhance a better working environment in a number of ways.  There will be reduced workload for nurses because enhancing quality improvement will reduce the number of hospital admissions. Through safety improvement plan, nurse will reduce and avoid medical errors which will reduce the ban of their practicing licences. Use of evidence based practice in work will also improve better making decisions in work thus provide patient-</a:t>
            </a:r>
            <a:r>
              <a:rPr lang="en-GB" baseline="0" dirty="0" err="1" smtClean="0"/>
              <a:t>centered</a:t>
            </a:r>
            <a:r>
              <a:rPr lang="en-GB" baseline="0" dirty="0" smtClean="0"/>
              <a:t> outcomes. QI will also better work relations with other stakeholders and health care professionals.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6</a:t>
            </a:fld>
            <a:endParaRPr lang="en-GB"/>
          </a:p>
        </p:txBody>
      </p:sp>
    </p:spTree>
    <p:extLst>
      <p:ext uri="{BB962C8B-B14F-4D97-AF65-F5344CB8AC3E}">
        <p14:creationId xmlns:p14="http://schemas.microsoft.com/office/powerpoint/2010/main" val="3663382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Skills</a:t>
            </a:r>
            <a:r>
              <a:rPr lang="en-GB" baseline="0" dirty="0" smtClean="0"/>
              <a:t> development is important in nursing care and it can be achieved through continuous education, doing more duties and responsibilities, clinical reasoning which enhances decision making of nursing practices. Non-technical skills involve enhancing teamwork and communication among the healthcare </a:t>
            </a:r>
            <a:r>
              <a:rPr lang="en-GB" baseline="0" dirty="0" err="1" smtClean="0"/>
              <a:t>profffesionals</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7</a:t>
            </a:fld>
            <a:endParaRPr lang="en-GB"/>
          </a:p>
        </p:txBody>
      </p:sp>
    </p:spTree>
    <p:extLst>
      <p:ext uri="{BB962C8B-B14F-4D97-AF65-F5344CB8AC3E}">
        <p14:creationId xmlns:p14="http://schemas.microsoft.com/office/powerpoint/2010/main" val="1633994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Soliciting</a:t>
            </a:r>
            <a:r>
              <a:rPr lang="en-GB" baseline="0" dirty="0" smtClean="0"/>
              <a:t> for feedback from the audience is important because it helps one to improve on presentation skills thus enhancing growth. There are various ways through which one can solicit feedback from the audience during a presentation. The most efficient way to ask for feedback is by asking members to fill the feedback forms and drop them at the drop box </a:t>
            </a:r>
            <a:r>
              <a:rPr lang="en-GB" sz="1200" kern="1200" dirty="0" smtClean="0">
                <a:solidFill>
                  <a:schemeClr val="tx1"/>
                </a:solidFill>
                <a:effectLst/>
                <a:latin typeface="+mn-lt"/>
                <a:ea typeface="+mn-ea"/>
                <a:cs typeface="+mn-cs"/>
              </a:rPr>
              <a:t>(</a:t>
            </a:r>
            <a:r>
              <a:rPr lang="en-GB" sz="1200" kern="1200" dirty="0" err="1" smtClean="0">
                <a:solidFill>
                  <a:schemeClr val="tx1"/>
                </a:solidFill>
                <a:effectLst/>
                <a:latin typeface="+mn-lt"/>
                <a:ea typeface="+mn-ea"/>
                <a:cs typeface="+mn-cs"/>
              </a:rPr>
              <a:t>Yau</a:t>
            </a:r>
            <a:r>
              <a:rPr lang="en-GB" sz="1200" kern="1200" dirty="0" smtClean="0">
                <a:solidFill>
                  <a:schemeClr val="tx1"/>
                </a:solidFill>
                <a:effectLst/>
                <a:latin typeface="+mn-lt"/>
                <a:ea typeface="+mn-ea"/>
                <a:cs typeface="+mn-cs"/>
              </a:rPr>
              <a:t> et al., 2020).</a:t>
            </a:r>
          </a:p>
          <a:p>
            <a:r>
              <a:rPr lang="en-GB" baseline="0" dirty="0" smtClean="0"/>
              <a:t>The feedback forms will contain open-ended questions which will solicit more information about the presentation. I would also ask for comments about the presentation. For example; How was the presentation? I would also use interactive polls whereby the audience can leave their comments on polls and questionnaires which also maintains anonymity. During a presentation, its also important to observe non-verbal feedback from the audience. A professional coach present during the presentation can also help in providing informative feedback.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8</a:t>
            </a:fld>
            <a:endParaRPr lang="en-GB"/>
          </a:p>
        </p:txBody>
      </p:sp>
    </p:spTree>
    <p:extLst>
      <p:ext uri="{BB962C8B-B14F-4D97-AF65-F5344CB8AC3E}">
        <p14:creationId xmlns:p14="http://schemas.microsoft.com/office/powerpoint/2010/main" val="1528424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Involving</a:t>
            </a:r>
            <a:r>
              <a:rPr lang="en-GB" baseline="0" dirty="0" smtClean="0"/>
              <a:t> the audience in activities during the presentation will enhance concentration. Other activities would involve trivia competitions, asking questions such as would you rather, use of two truths and a lie, process elimination and riddle me this. Potential responses from the audience would include; to the first question, nurses negligence, medication errors, poor coordination of health workers. To the second question possible answers would be patient education, effective communication between health workers, coordination between health workers among others.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9</a:t>
            </a:fld>
            <a:endParaRPr lang="en-GB"/>
          </a:p>
        </p:txBody>
      </p:sp>
    </p:spTree>
    <p:extLst>
      <p:ext uri="{BB962C8B-B14F-4D97-AF65-F5344CB8AC3E}">
        <p14:creationId xmlns:p14="http://schemas.microsoft.com/office/powerpoint/2010/main" val="1277952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Feedback</a:t>
            </a:r>
            <a:r>
              <a:rPr lang="en-GB" baseline="0" dirty="0" smtClean="0"/>
              <a:t> is an important tool for improvement as it provides a room for correction. I plan to integrate the feedback from the audience by doing more research on safety improvement plan in nursing. I will also use the feedback to improve my future presentation skills. </a:t>
            </a:r>
            <a:endParaRPr lang="en-GB" dirty="0"/>
          </a:p>
        </p:txBody>
      </p:sp>
      <p:sp>
        <p:nvSpPr>
          <p:cNvPr id="4" name="Slide Number Placeholder 3"/>
          <p:cNvSpPr>
            <a:spLocks noGrp="1"/>
          </p:cNvSpPr>
          <p:nvPr>
            <p:ph type="sldNum" sz="quarter" idx="10"/>
          </p:nvPr>
        </p:nvSpPr>
        <p:spPr/>
        <p:txBody>
          <a:bodyPr/>
          <a:lstStyle/>
          <a:p>
            <a:fld id="{3E52C7F2-CBAF-4CBC-BE6D-B452E1EB53FE}" type="slidenum">
              <a:rPr lang="en-GB" smtClean="0"/>
              <a:t>10</a:t>
            </a:fld>
            <a:endParaRPr lang="en-GB"/>
          </a:p>
        </p:txBody>
      </p:sp>
    </p:spTree>
    <p:extLst>
      <p:ext uri="{BB962C8B-B14F-4D97-AF65-F5344CB8AC3E}">
        <p14:creationId xmlns:p14="http://schemas.microsoft.com/office/powerpoint/2010/main" val="1587283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9FED19-09DD-40D4-9FAF-C73CD166F53D}"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751794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9FED19-09DD-40D4-9FAF-C73CD166F53D}"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1016175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4242895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9FED19-09DD-40D4-9FAF-C73CD166F53D}" type="datetimeFigureOut">
              <a:rPr lang="en-GB" smtClean="0"/>
              <a:t>03/08/2020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4086395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9FED19-09DD-40D4-9FAF-C73CD166F53D}" type="datetimeFigureOut">
              <a:rPr lang="en-GB" smtClean="0"/>
              <a:t>03/08/2020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1793792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9FED19-09DD-40D4-9FAF-C73CD166F53D}" type="datetimeFigureOut">
              <a:rPr lang="en-GB" smtClean="0"/>
              <a:t>03/08/2020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3089426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9FED19-09DD-40D4-9FAF-C73CD166F53D}" type="datetimeFigureOut">
              <a:rPr lang="en-GB" smtClean="0"/>
              <a:t>03/08/2020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2691680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9FED19-09DD-40D4-9FAF-C73CD166F53D}" type="datetimeFigureOut">
              <a:rPr lang="en-GB" smtClean="0"/>
              <a:t>03/08/2020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1393550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9FED19-09DD-40D4-9FAF-C73CD166F53D}" type="datetimeFigureOut">
              <a:rPr lang="en-GB" smtClean="0"/>
              <a:t>03/08/2020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8246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1761467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22688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2841442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87825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9FED19-09DD-40D4-9FAF-C73CD166F53D}"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310790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9FED19-09DD-40D4-9FAF-C73CD166F53D}"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3342200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9FED19-09DD-40D4-9FAF-C73CD166F53D}"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DB1AFF-2C45-4F87-BEE8-0FF42CF82097}" type="slidenum">
              <a:rPr lang="en-GB" smtClean="0"/>
              <a:t>‹#›</a:t>
            </a:fld>
            <a:endParaRPr lang="en-GB"/>
          </a:p>
        </p:txBody>
      </p:sp>
    </p:spTree>
    <p:extLst>
      <p:ext uri="{BB962C8B-B14F-4D97-AF65-F5344CB8AC3E}">
        <p14:creationId xmlns:p14="http://schemas.microsoft.com/office/powerpoint/2010/main" val="415008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9FED19-09DD-40D4-9FAF-C73CD166F53D}" type="datetimeFigureOut">
              <a:rPr lang="en-GB" smtClean="0"/>
              <a:t>03/08/2020</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7DB1AFF-2C45-4F87-BEE8-0FF42CF82097}" type="slidenum">
              <a:rPr lang="en-GB" smtClean="0"/>
              <a:t>‹#›</a:t>
            </a:fld>
            <a:endParaRPr lang="en-GB"/>
          </a:p>
        </p:txBody>
      </p:sp>
    </p:spTree>
    <p:extLst>
      <p:ext uri="{BB962C8B-B14F-4D97-AF65-F5344CB8AC3E}">
        <p14:creationId xmlns:p14="http://schemas.microsoft.com/office/powerpoint/2010/main" val="12141375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433015"/>
            <a:ext cx="7766936" cy="2617821"/>
          </a:xfrm>
        </p:spPr>
        <p:txBody>
          <a:bodyPr/>
          <a:lstStyle/>
          <a:p>
            <a:r>
              <a:rPr lang="en-GB" dirty="0" smtClean="0"/>
              <a:t>REDUCING MEDICATION ERRORS </a:t>
            </a:r>
            <a:r>
              <a:rPr lang="en-GB" dirty="0" smtClean="0"/>
              <a:t> </a:t>
            </a:r>
            <a:r>
              <a:rPr lang="en-GB" dirty="0" smtClean="0"/>
              <a:t/>
            </a:r>
            <a:br>
              <a:rPr lang="en-GB" dirty="0" smtClean="0"/>
            </a:br>
            <a:endParaRPr lang="en-GB" dirty="0"/>
          </a:p>
        </p:txBody>
      </p:sp>
      <p:sp>
        <p:nvSpPr>
          <p:cNvPr id="3" name="Subtitle 2"/>
          <p:cNvSpPr>
            <a:spLocks noGrp="1"/>
          </p:cNvSpPr>
          <p:nvPr>
            <p:ph type="subTitle" idx="1"/>
          </p:nvPr>
        </p:nvSpPr>
        <p:spPr/>
        <p:txBody>
          <a:bodyPr>
            <a:normAutofit/>
          </a:bodyPr>
          <a:lstStyle/>
          <a:p>
            <a:r>
              <a:rPr lang="en-GB" sz="2800" b="1" dirty="0" smtClean="0">
                <a:solidFill>
                  <a:srgbClr val="7030A0"/>
                </a:solidFill>
                <a:latin typeface="Arial Black" panose="020B0A04020102020204" pitchFamily="34" charset="0"/>
              </a:rPr>
              <a:t>Author </a:t>
            </a:r>
            <a:r>
              <a:rPr lang="en-GB" sz="2800" b="1" dirty="0" smtClean="0">
                <a:solidFill>
                  <a:srgbClr val="7030A0"/>
                </a:solidFill>
                <a:latin typeface="Arial Black" panose="020B0A04020102020204" pitchFamily="34" charset="0"/>
              </a:rPr>
              <a:t>Name </a:t>
            </a:r>
            <a:endParaRPr lang="en-GB" sz="2800" b="1" dirty="0" smtClean="0">
              <a:solidFill>
                <a:srgbClr val="7030A0"/>
              </a:solidFill>
              <a:latin typeface="Arial Black" panose="020B0A04020102020204" pitchFamily="34" charset="0"/>
            </a:endParaRPr>
          </a:p>
          <a:p>
            <a:r>
              <a:rPr lang="en-GB" sz="2800" b="1" dirty="0" smtClean="0">
                <a:solidFill>
                  <a:srgbClr val="7030A0"/>
                </a:solidFill>
                <a:latin typeface="Arial Black" panose="020B0A04020102020204" pitchFamily="34" charset="0"/>
              </a:rPr>
              <a:t>Institutional </a:t>
            </a:r>
            <a:r>
              <a:rPr lang="en-GB" sz="2800" b="1" dirty="0">
                <a:solidFill>
                  <a:srgbClr val="7030A0"/>
                </a:solidFill>
                <a:latin typeface="Arial Black" panose="020B0A04020102020204" pitchFamily="34" charset="0"/>
              </a:rPr>
              <a:t>A</a:t>
            </a:r>
            <a:r>
              <a:rPr lang="en-GB" sz="2800" b="1" dirty="0" smtClean="0">
                <a:solidFill>
                  <a:srgbClr val="7030A0"/>
                </a:solidFill>
                <a:latin typeface="Arial Black" panose="020B0A04020102020204" pitchFamily="34" charset="0"/>
              </a:rPr>
              <a:t>ffiliation </a:t>
            </a:r>
            <a:endParaRPr lang="en-GB" sz="2800" b="1"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3152068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 and Outcomes </a:t>
            </a:r>
            <a:endParaRPr lang="en-GB" dirty="0"/>
          </a:p>
        </p:txBody>
      </p:sp>
      <p:sp>
        <p:nvSpPr>
          <p:cNvPr id="3" name="Content Placeholder 2"/>
          <p:cNvSpPr>
            <a:spLocks noGrp="1"/>
          </p:cNvSpPr>
          <p:nvPr>
            <p:ph idx="1"/>
          </p:nvPr>
        </p:nvSpPr>
        <p:spPr/>
        <p:txBody>
          <a:bodyPr/>
          <a:lstStyle/>
          <a:p>
            <a:r>
              <a:rPr lang="en-GB" sz="2400" dirty="0" smtClean="0">
                <a:solidFill>
                  <a:srgbClr val="7030A0"/>
                </a:solidFill>
              </a:rPr>
              <a:t>By the end of this presentation, you are going to learn; </a:t>
            </a:r>
          </a:p>
          <a:p>
            <a:r>
              <a:rPr lang="en-GB" sz="2400" dirty="0" smtClean="0">
                <a:solidFill>
                  <a:srgbClr val="7030A0"/>
                </a:solidFill>
              </a:rPr>
              <a:t>Safety improvement plan and its significance to nursing </a:t>
            </a:r>
          </a:p>
          <a:p>
            <a:r>
              <a:rPr lang="en-GB" sz="2400" dirty="0" smtClean="0">
                <a:solidFill>
                  <a:srgbClr val="7030A0"/>
                </a:solidFill>
              </a:rPr>
              <a:t>Proposed plans </a:t>
            </a:r>
            <a:r>
              <a:rPr lang="en-GB" sz="2400" dirty="0" smtClean="0">
                <a:solidFill>
                  <a:srgbClr val="7030A0"/>
                </a:solidFill>
              </a:rPr>
              <a:t>towards reduction of medication errors.</a:t>
            </a:r>
            <a:endParaRPr lang="en-GB" sz="2400" dirty="0" smtClean="0">
              <a:solidFill>
                <a:srgbClr val="7030A0"/>
              </a:solidFill>
            </a:endParaRPr>
          </a:p>
          <a:p>
            <a:r>
              <a:rPr lang="en-GB" sz="2400" dirty="0" smtClean="0">
                <a:solidFill>
                  <a:srgbClr val="7030A0"/>
                </a:solidFill>
              </a:rPr>
              <a:t>Role of the audience towards implementing </a:t>
            </a:r>
            <a:r>
              <a:rPr lang="en-GB" sz="2400" dirty="0" smtClean="0">
                <a:solidFill>
                  <a:srgbClr val="7030A0"/>
                </a:solidFill>
              </a:rPr>
              <a:t>reduction of medication errors.</a:t>
            </a:r>
            <a:endParaRPr lang="en-GB" sz="2400" dirty="0" smtClean="0">
              <a:solidFill>
                <a:srgbClr val="7030A0"/>
              </a:solidFill>
            </a:endParaRPr>
          </a:p>
          <a:p>
            <a:r>
              <a:rPr lang="en-GB" sz="2400" dirty="0" smtClean="0">
                <a:solidFill>
                  <a:srgbClr val="7030A0"/>
                </a:solidFill>
              </a:rPr>
              <a:t>New processes and skills of practice. </a:t>
            </a:r>
          </a:p>
          <a:p>
            <a:r>
              <a:rPr lang="en-GB" sz="2400" dirty="0" smtClean="0">
                <a:solidFill>
                  <a:srgbClr val="7030A0"/>
                </a:solidFill>
              </a:rPr>
              <a:t>Ask questions related to the topic of discussion. </a:t>
            </a:r>
          </a:p>
          <a:p>
            <a:r>
              <a:rPr lang="en-GB" sz="2400" dirty="0" smtClean="0">
                <a:solidFill>
                  <a:srgbClr val="7030A0"/>
                </a:solidFill>
              </a:rPr>
              <a:t>Solicit on the feedback </a:t>
            </a:r>
          </a:p>
          <a:p>
            <a:endParaRPr lang="en-GB" dirty="0" smtClean="0"/>
          </a:p>
          <a:p>
            <a:endParaRPr lang="en-GB" dirty="0" smtClean="0"/>
          </a:p>
          <a:p>
            <a:endParaRPr lang="en-GB" dirty="0"/>
          </a:p>
        </p:txBody>
      </p:sp>
    </p:spTree>
    <p:extLst>
      <p:ext uri="{BB962C8B-B14F-4D97-AF65-F5344CB8AC3E}">
        <p14:creationId xmlns:p14="http://schemas.microsoft.com/office/powerpoint/2010/main" val="22126584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Safety Improvement Plan</a:t>
            </a:r>
            <a:endParaRPr lang="en-GB" dirty="0"/>
          </a:p>
        </p:txBody>
      </p:sp>
      <p:sp>
        <p:nvSpPr>
          <p:cNvPr id="3" name="Content Placeholder 2"/>
          <p:cNvSpPr>
            <a:spLocks noGrp="1"/>
          </p:cNvSpPr>
          <p:nvPr>
            <p:ph idx="1"/>
          </p:nvPr>
        </p:nvSpPr>
        <p:spPr/>
        <p:txBody>
          <a:bodyPr>
            <a:normAutofit/>
          </a:bodyPr>
          <a:lstStyle/>
          <a:p>
            <a:pPr marL="0" indent="0">
              <a:buNone/>
            </a:pPr>
            <a:r>
              <a:rPr lang="en-GB" sz="2000" dirty="0" smtClean="0">
                <a:solidFill>
                  <a:srgbClr val="7030A0"/>
                </a:solidFill>
                <a:latin typeface="Arial Black" panose="020B0A04020102020204" pitchFamily="34" charset="0"/>
              </a:rPr>
              <a:t>Medication errors </a:t>
            </a:r>
          </a:p>
          <a:p>
            <a:r>
              <a:rPr lang="en-GB" sz="2000" dirty="0" smtClean="0">
                <a:solidFill>
                  <a:srgbClr val="7030A0"/>
                </a:solidFill>
                <a:latin typeface="Arial Black" panose="020B0A04020102020204" pitchFamily="34" charset="0"/>
              </a:rPr>
              <a:t>Safety </a:t>
            </a:r>
            <a:r>
              <a:rPr lang="en-GB" sz="2000" dirty="0" smtClean="0">
                <a:solidFill>
                  <a:srgbClr val="7030A0"/>
                </a:solidFill>
                <a:latin typeface="Arial Black" panose="020B0A04020102020204" pitchFamily="34" charset="0"/>
              </a:rPr>
              <a:t>is crucial towards improving patient care. </a:t>
            </a:r>
          </a:p>
          <a:p>
            <a:r>
              <a:rPr lang="en-GB" sz="2000" dirty="0" smtClean="0">
                <a:solidFill>
                  <a:srgbClr val="7030A0"/>
                </a:solidFill>
                <a:latin typeface="Arial Black" panose="020B0A04020102020204" pitchFamily="34" charset="0"/>
              </a:rPr>
              <a:t>Today, there are various factors that threaten patient safety. </a:t>
            </a:r>
          </a:p>
          <a:p>
            <a:r>
              <a:rPr lang="en-GB" sz="2000" dirty="0" smtClean="0">
                <a:solidFill>
                  <a:srgbClr val="7030A0"/>
                </a:solidFill>
                <a:latin typeface="Arial Black" panose="020B0A04020102020204" pitchFamily="34" charset="0"/>
              </a:rPr>
              <a:t>Medication errors are the leading causes of patient risks.</a:t>
            </a:r>
          </a:p>
          <a:p>
            <a:r>
              <a:rPr lang="en-GB" sz="2000" dirty="0" smtClean="0">
                <a:solidFill>
                  <a:srgbClr val="7030A0"/>
                </a:solidFill>
                <a:latin typeface="Arial Black" panose="020B0A04020102020204" pitchFamily="34" charset="0"/>
              </a:rPr>
              <a:t>For safety improvement, a proposed plan will involve;  </a:t>
            </a:r>
          </a:p>
          <a:p>
            <a:pPr marL="571500" indent="-571500">
              <a:buFont typeface="+mj-lt"/>
              <a:buAutoNum type="romanLcPeriod"/>
            </a:pPr>
            <a:r>
              <a:rPr lang="en-GB" sz="2000" dirty="0" smtClean="0">
                <a:solidFill>
                  <a:srgbClr val="7030A0"/>
                </a:solidFill>
                <a:latin typeface="Arial Black" panose="020B0A04020102020204" pitchFamily="34" charset="0"/>
              </a:rPr>
              <a:t>Use of evidenced based strategies to improve safety. </a:t>
            </a:r>
          </a:p>
          <a:p>
            <a:pPr marL="571500" indent="-571500">
              <a:buFont typeface="+mj-lt"/>
              <a:buAutoNum type="romanLcPeriod"/>
            </a:pPr>
            <a:r>
              <a:rPr lang="en-GB" sz="2000" dirty="0" smtClean="0">
                <a:solidFill>
                  <a:srgbClr val="7030A0"/>
                </a:solidFill>
                <a:latin typeface="Arial Black" panose="020B0A04020102020204" pitchFamily="34" charset="0"/>
              </a:rPr>
              <a:t>Planning for safe drug practices </a:t>
            </a:r>
          </a:p>
          <a:p>
            <a:pPr marL="571500" indent="-571500">
              <a:buFont typeface="+mj-lt"/>
              <a:buAutoNum type="romanLcPeriod"/>
            </a:pPr>
            <a:r>
              <a:rPr lang="en-GB" sz="2000" dirty="0" smtClean="0">
                <a:solidFill>
                  <a:srgbClr val="7030A0"/>
                </a:solidFill>
                <a:latin typeface="Arial Black" panose="020B0A04020102020204" pitchFamily="34" charset="0"/>
              </a:rPr>
              <a:t>Effective communication in a healthy environment</a:t>
            </a:r>
            <a:r>
              <a:rPr lang="en-GB" sz="2000" dirty="0" smtClean="0">
                <a:latin typeface="Arial Black" panose="020B0A04020102020204" pitchFamily="34" charset="0"/>
              </a:rPr>
              <a:t>. </a:t>
            </a:r>
          </a:p>
          <a:p>
            <a:pPr marL="0" indent="0">
              <a:buNone/>
            </a:pPr>
            <a:endParaRPr lang="en-GB" sz="2000" dirty="0" smtClean="0">
              <a:latin typeface="Arial Black" panose="020B0A04020102020204" pitchFamily="34" charset="0"/>
            </a:endParaRPr>
          </a:p>
          <a:p>
            <a:pPr marL="571500" indent="-571500">
              <a:buFont typeface="+mj-lt"/>
              <a:buAutoNum type="romanLcPeriod"/>
            </a:pPr>
            <a:endParaRPr lang="en-GB" sz="2000" dirty="0">
              <a:latin typeface="Arial Black" panose="020B0A04020102020204" pitchFamily="34" charset="0"/>
            </a:endParaRPr>
          </a:p>
        </p:txBody>
      </p:sp>
    </p:spTree>
    <p:extLst>
      <p:ext uri="{BB962C8B-B14F-4D97-AF65-F5344CB8AC3E}">
        <p14:creationId xmlns:p14="http://schemas.microsoft.com/office/powerpoint/2010/main" val="1728971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Significance </a:t>
            </a:r>
            <a:r>
              <a:rPr lang="en-GB" dirty="0" smtClean="0"/>
              <a:t>of Reducing </a:t>
            </a:r>
            <a:r>
              <a:rPr lang="en-GB" dirty="0"/>
              <a:t>M</a:t>
            </a:r>
            <a:r>
              <a:rPr lang="en-GB" dirty="0" smtClean="0"/>
              <a:t>edication </a:t>
            </a:r>
            <a:r>
              <a:rPr lang="en-GB" dirty="0"/>
              <a:t>E</a:t>
            </a:r>
            <a:r>
              <a:rPr lang="en-GB" dirty="0" smtClean="0"/>
              <a:t>rrors </a:t>
            </a:r>
            <a:r>
              <a:rPr lang="en-GB" dirty="0" smtClean="0"/>
              <a:t>to </a:t>
            </a:r>
            <a:r>
              <a:rPr lang="en-GB" dirty="0" smtClean="0"/>
              <a:t>Organizations  </a:t>
            </a:r>
            <a:endParaRPr lang="en-GB" dirty="0"/>
          </a:p>
        </p:txBody>
      </p:sp>
      <p:sp>
        <p:nvSpPr>
          <p:cNvPr id="3" name="Content Placeholder 2"/>
          <p:cNvSpPr>
            <a:spLocks noGrp="1"/>
          </p:cNvSpPr>
          <p:nvPr>
            <p:ph idx="1"/>
          </p:nvPr>
        </p:nvSpPr>
        <p:spPr/>
        <p:txBody>
          <a:bodyPr>
            <a:noAutofit/>
          </a:bodyPr>
          <a:lstStyle/>
          <a:p>
            <a:pPr marL="0" indent="0">
              <a:buNone/>
            </a:pPr>
            <a:r>
              <a:rPr lang="en-GB" sz="2000" dirty="0" smtClean="0">
                <a:solidFill>
                  <a:srgbClr val="7030A0"/>
                </a:solidFill>
                <a:latin typeface="Arial Black" panose="020B0A04020102020204" pitchFamily="34" charset="0"/>
              </a:rPr>
              <a:t>QI towards reducing medication errors </a:t>
            </a:r>
            <a:r>
              <a:rPr lang="en-GB" sz="2000" dirty="0" smtClean="0">
                <a:solidFill>
                  <a:srgbClr val="7030A0"/>
                </a:solidFill>
                <a:latin typeface="Arial Black" panose="020B0A04020102020204" pitchFamily="34" charset="0"/>
              </a:rPr>
              <a:t>is significant in healthcare organizations in the following ways: </a:t>
            </a:r>
          </a:p>
          <a:p>
            <a:pPr marL="571500" indent="-571500">
              <a:buFont typeface="+mj-lt"/>
              <a:buAutoNum type="romanLcPeriod"/>
            </a:pPr>
            <a:r>
              <a:rPr lang="en-GB" sz="2000" dirty="0" smtClean="0">
                <a:solidFill>
                  <a:srgbClr val="7030A0"/>
                </a:solidFill>
                <a:latin typeface="Arial Black" panose="020B0A04020102020204" pitchFamily="34" charset="0"/>
              </a:rPr>
              <a:t>Reduction of cost and resources. </a:t>
            </a:r>
          </a:p>
          <a:p>
            <a:pPr marL="571500" indent="-571500">
              <a:buFont typeface="+mj-lt"/>
              <a:buAutoNum type="romanLcPeriod"/>
            </a:pPr>
            <a:r>
              <a:rPr lang="en-GB" sz="2000" dirty="0" smtClean="0">
                <a:solidFill>
                  <a:srgbClr val="7030A0"/>
                </a:solidFill>
                <a:latin typeface="Arial Black" panose="020B0A04020102020204" pitchFamily="34" charset="0"/>
              </a:rPr>
              <a:t>Improve performance of health care workers. </a:t>
            </a:r>
          </a:p>
          <a:p>
            <a:pPr marL="571500" indent="-571500">
              <a:buFont typeface="+mj-lt"/>
              <a:buAutoNum type="romanLcPeriod"/>
            </a:pPr>
            <a:r>
              <a:rPr lang="en-GB" sz="2000" dirty="0" smtClean="0">
                <a:solidFill>
                  <a:srgbClr val="7030A0"/>
                </a:solidFill>
                <a:latin typeface="Arial Black" panose="020B0A04020102020204" pitchFamily="34" charset="0"/>
              </a:rPr>
              <a:t>Enhances quality, safety and transparency in </a:t>
            </a:r>
            <a:r>
              <a:rPr lang="en-GB" sz="2000" dirty="0">
                <a:solidFill>
                  <a:srgbClr val="7030A0"/>
                </a:solidFill>
                <a:latin typeface="Arial Black" panose="020B0A04020102020204" pitchFamily="34" charset="0"/>
              </a:rPr>
              <a:t>organizations(</a:t>
            </a:r>
            <a:r>
              <a:rPr lang="en-GB" sz="2000" dirty="0" err="1">
                <a:solidFill>
                  <a:srgbClr val="7030A0"/>
                </a:solidFill>
                <a:latin typeface="Arial Black" panose="020B0A04020102020204" pitchFamily="34" charset="0"/>
              </a:rPr>
              <a:t>Strömgren</a:t>
            </a:r>
            <a:r>
              <a:rPr lang="en-GB" sz="2000" dirty="0">
                <a:solidFill>
                  <a:srgbClr val="7030A0"/>
                </a:solidFill>
                <a:latin typeface="Arial Black" panose="020B0A04020102020204" pitchFamily="34" charset="0"/>
              </a:rPr>
              <a:t> et al., 2016</a:t>
            </a:r>
            <a:r>
              <a:rPr lang="en-GB" sz="2400" dirty="0" smtClean="0">
                <a:solidFill>
                  <a:srgbClr val="7030A0"/>
                </a:solidFill>
                <a:latin typeface="Arial Black" panose="020B0A04020102020204" pitchFamily="34" charset="0"/>
              </a:rPr>
              <a:t>).</a:t>
            </a:r>
            <a:endParaRPr lang="en-GB" sz="2000" dirty="0" smtClean="0">
              <a:solidFill>
                <a:srgbClr val="7030A0"/>
              </a:solidFill>
              <a:latin typeface="Arial Black" panose="020B0A04020102020204" pitchFamily="34" charset="0"/>
            </a:endParaRPr>
          </a:p>
          <a:p>
            <a:pPr marL="571500" indent="-571500">
              <a:buFont typeface="+mj-lt"/>
              <a:buAutoNum type="romanLcPeriod"/>
            </a:pPr>
            <a:r>
              <a:rPr lang="en-GB" sz="2000" dirty="0" smtClean="0">
                <a:solidFill>
                  <a:srgbClr val="7030A0"/>
                </a:solidFill>
                <a:latin typeface="Arial Black" panose="020B0A04020102020204" pitchFamily="34" charset="0"/>
              </a:rPr>
              <a:t>Enhances sustainability in the organizations.                                                                       </a:t>
            </a:r>
            <a:endParaRPr lang="en-GB" sz="240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1153556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Audience Role and Importance </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7030A0"/>
                </a:solidFill>
                <a:latin typeface="Arial Black" panose="020B0A04020102020204" pitchFamily="34" charset="0"/>
              </a:rPr>
              <a:t>Nursing professionals play an important role in </a:t>
            </a:r>
            <a:r>
              <a:rPr lang="en-GB" sz="2000" dirty="0" smtClean="0">
                <a:solidFill>
                  <a:srgbClr val="7030A0"/>
                </a:solidFill>
                <a:latin typeface="Arial Black" panose="020B0A04020102020204" pitchFamily="34" charset="0"/>
              </a:rPr>
              <a:t>reducing medication errors by:</a:t>
            </a:r>
            <a:endParaRPr lang="en-GB" sz="2000" dirty="0" smtClean="0">
              <a:solidFill>
                <a:srgbClr val="7030A0"/>
              </a:solidFill>
              <a:latin typeface="Arial Black" panose="020B0A04020102020204" pitchFamily="34" charset="0"/>
            </a:endParaRPr>
          </a:p>
          <a:p>
            <a:pPr marL="571500" indent="-571500">
              <a:buFont typeface="+mj-lt"/>
              <a:buAutoNum type="romanLcPeriod"/>
            </a:pPr>
            <a:r>
              <a:rPr lang="en-GB" sz="2000" dirty="0" smtClean="0">
                <a:solidFill>
                  <a:srgbClr val="7030A0"/>
                </a:solidFill>
                <a:latin typeface="Arial Black" panose="020B0A04020102020204" pitchFamily="34" charset="0"/>
              </a:rPr>
              <a:t>Coordinating with other health care workers.</a:t>
            </a:r>
          </a:p>
          <a:p>
            <a:pPr marL="571500" indent="-571500">
              <a:buFont typeface="+mj-lt"/>
              <a:buAutoNum type="romanLcPeriod"/>
            </a:pPr>
            <a:r>
              <a:rPr lang="en-GB" sz="2000" dirty="0" smtClean="0">
                <a:solidFill>
                  <a:srgbClr val="7030A0"/>
                </a:solidFill>
                <a:latin typeface="Arial Black" panose="020B0A04020102020204" pitchFamily="34" charset="0"/>
              </a:rPr>
              <a:t>Improve, avoid and control nursing sensitive indicators. </a:t>
            </a:r>
          </a:p>
          <a:p>
            <a:pPr marL="571500" indent="-571500">
              <a:buFont typeface="+mj-lt"/>
              <a:buAutoNum type="romanLcPeriod"/>
            </a:pPr>
            <a:r>
              <a:rPr lang="en-GB" sz="2000" dirty="0" smtClean="0">
                <a:solidFill>
                  <a:srgbClr val="7030A0"/>
                </a:solidFill>
                <a:latin typeface="Arial Black" panose="020B0A04020102020204" pitchFamily="34" charset="0"/>
              </a:rPr>
              <a:t>Carry out interdisciplinary processes to meet QI goals .</a:t>
            </a:r>
          </a:p>
          <a:p>
            <a:pPr marL="571500" indent="-571500">
              <a:buFont typeface="+mj-lt"/>
              <a:buAutoNum type="romanLcPeriod"/>
            </a:pPr>
            <a:r>
              <a:rPr lang="en-GB" sz="2000" dirty="0" smtClean="0">
                <a:solidFill>
                  <a:srgbClr val="7030A0"/>
                </a:solidFill>
                <a:latin typeface="Arial Black" panose="020B0A04020102020204" pitchFamily="34" charset="0"/>
              </a:rPr>
              <a:t>Patient </a:t>
            </a:r>
            <a:r>
              <a:rPr lang="en-GB" sz="2000" dirty="0">
                <a:solidFill>
                  <a:srgbClr val="7030A0"/>
                </a:solidFill>
                <a:latin typeface="Arial Black" panose="020B0A04020102020204" pitchFamily="34" charset="0"/>
              </a:rPr>
              <a:t>education(Anderson &amp; </a:t>
            </a:r>
            <a:r>
              <a:rPr lang="en-GB" sz="2000" dirty="0" err="1">
                <a:solidFill>
                  <a:srgbClr val="7030A0"/>
                </a:solidFill>
                <a:latin typeface="Arial Black" panose="020B0A04020102020204" pitchFamily="34" charset="0"/>
              </a:rPr>
              <a:t>Hjelm</a:t>
            </a:r>
            <a:r>
              <a:rPr lang="en-GB" sz="2000" dirty="0">
                <a:solidFill>
                  <a:srgbClr val="7030A0"/>
                </a:solidFill>
                <a:latin typeface="Arial Black" panose="020B0A04020102020204" pitchFamily="34" charset="0"/>
              </a:rPr>
              <a:t>, 2017</a:t>
            </a:r>
            <a:r>
              <a:rPr lang="en-GB" sz="2000" dirty="0" smtClean="0">
                <a:solidFill>
                  <a:srgbClr val="7030A0"/>
                </a:solidFill>
                <a:latin typeface="Arial Black" panose="020B0A04020102020204" pitchFamily="34" charset="0"/>
              </a:rPr>
              <a:t>)</a:t>
            </a:r>
          </a:p>
          <a:p>
            <a:pPr marL="0" indent="0">
              <a:buNone/>
            </a:pPr>
            <a:r>
              <a:rPr lang="en-GB" sz="2000" dirty="0" smtClean="0">
                <a:solidFill>
                  <a:srgbClr val="7030A0"/>
                </a:solidFill>
                <a:latin typeface="Arial Black" panose="020B0A04020102020204" pitchFamily="34" charset="0"/>
              </a:rPr>
              <a:t>Nurses are critical to success of the improvement plan. </a:t>
            </a:r>
          </a:p>
          <a:p>
            <a:pPr marL="0" indent="0">
              <a:buNone/>
            </a:pPr>
            <a:r>
              <a:rPr lang="en-GB" sz="2000" dirty="0" smtClean="0">
                <a:solidFill>
                  <a:srgbClr val="7030A0"/>
                </a:solidFill>
                <a:latin typeface="Arial Black" panose="020B0A04020102020204" pitchFamily="34" charset="0"/>
              </a:rPr>
              <a:t>                                                         </a:t>
            </a:r>
            <a:endParaRPr lang="en-GB" sz="200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1574345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Benefits of </a:t>
            </a:r>
            <a:r>
              <a:rPr lang="en-GB" dirty="0"/>
              <a:t>I</a:t>
            </a:r>
            <a:r>
              <a:rPr lang="en-GB" dirty="0" smtClean="0"/>
              <a:t>mprovement Plan to Work </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7030A0"/>
                </a:solidFill>
                <a:latin typeface="Arial Black" panose="020B0A04020102020204" pitchFamily="34" charset="0"/>
              </a:rPr>
              <a:t>Embracing nursing roles towards quality improvement results to work benefits such as; </a:t>
            </a:r>
          </a:p>
          <a:p>
            <a:pPr marL="571500" indent="-571500">
              <a:buFont typeface="+mj-lt"/>
              <a:buAutoNum type="romanLcPeriod"/>
            </a:pPr>
            <a:r>
              <a:rPr lang="en-GB" sz="2000" dirty="0" smtClean="0">
                <a:solidFill>
                  <a:srgbClr val="7030A0"/>
                </a:solidFill>
                <a:latin typeface="Arial Black" panose="020B0A04020102020204" pitchFamily="34" charset="0"/>
              </a:rPr>
              <a:t>Reducing work overload. </a:t>
            </a:r>
          </a:p>
          <a:p>
            <a:pPr marL="571500" indent="-571500">
              <a:buFont typeface="+mj-lt"/>
              <a:buAutoNum type="romanLcPeriod"/>
            </a:pPr>
            <a:r>
              <a:rPr lang="en-GB" sz="2000" dirty="0" smtClean="0">
                <a:solidFill>
                  <a:srgbClr val="7030A0"/>
                </a:solidFill>
                <a:latin typeface="Arial Black" panose="020B0A04020102020204" pitchFamily="34" charset="0"/>
              </a:rPr>
              <a:t>Reducing medical errors which have serious effects to a nurses work. </a:t>
            </a:r>
          </a:p>
          <a:p>
            <a:pPr marL="571500" indent="-571500">
              <a:buFont typeface="+mj-lt"/>
              <a:buAutoNum type="romanLcPeriod"/>
            </a:pPr>
            <a:r>
              <a:rPr lang="en-GB" sz="2000" dirty="0" smtClean="0">
                <a:solidFill>
                  <a:srgbClr val="7030A0"/>
                </a:solidFill>
                <a:latin typeface="Arial Black" panose="020B0A04020102020204" pitchFamily="34" charset="0"/>
              </a:rPr>
              <a:t>Enhances use of evidence based practices in work. </a:t>
            </a:r>
          </a:p>
          <a:p>
            <a:pPr marL="571500" indent="-571500">
              <a:buFont typeface="+mj-lt"/>
              <a:buAutoNum type="romanLcPeriod"/>
            </a:pPr>
            <a:r>
              <a:rPr lang="en-GB" sz="2000" dirty="0" smtClean="0">
                <a:solidFill>
                  <a:srgbClr val="7030A0"/>
                </a:solidFill>
                <a:latin typeface="Arial Black" panose="020B0A04020102020204" pitchFamily="34" charset="0"/>
              </a:rPr>
              <a:t>Enhances team based approaches in work. </a:t>
            </a:r>
          </a:p>
          <a:p>
            <a:pPr marL="571500" indent="-571500">
              <a:buFont typeface="+mj-lt"/>
              <a:buAutoNum type="romanLcPeriod"/>
            </a:pPr>
            <a:r>
              <a:rPr lang="en-GB" sz="2000" dirty="0" smtClean="0">
                <a:solidFill>
                  <a:srgbClr val="7030A0"/>
                </a:solidFill>
                <a:latin typeface="Arial Black" panose="020B0A04020102020204" pitchFamily="34" charset="0"/>
              </a:rPr>
              <a:t>Enhances  decision making in work. </a:t>
            </a:r>
          </a:p>
          <a:p>
            <a:pPr marL="571500" indent="-571500">
              <a:buFont typeface="+mj-lt"/>
              <a:buAutoNum type="romanLcPeriod"/>
            </a:pPr>
            <a:endParaRPr lang="en-GB" sz="200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41088839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New Process and Skills Practice </a:t>
            </a:r>
            <a:endParaRPr lang="en-GB" dirty="0"/>
          </a:p>
        </p:txBody>
      </p:sp>
      <p:sp>
        <p:nvSpPr>
          <p:cNvPr id="3" name="Content Placeholder 2"/>
          <p:cNvSpPr>
            <a:spLocks noGrp="1"/>
          </p:cNvSpPr>
          <p:nvPr>
            <p:ph idx="1"/>
          </p:nvPr>
        </p:nvSpPr>
        <p:spPr/>
        <p:txBody>
          <a:bodyPr/>
          <a:lstStyle/>
          <a:p>
            <a:r>
              <a:rPr lang="en-GB" sz="2000" dirty="0" smtClean="0">
                <a:solidFill>
                  <a:srgbClr val="7030A0"/>
                </a:solidFill>
                <a:latin typeface="Arial Black" panose="020B0A04020102020204" pitchFamily="34" charset="0"/>
              </a:rPr>
              <a:t>There are various activities and resources that can encourage skill development in nursing . </a:t>
            </a:r>
          </a:p>
          <a:p>
            <a:r>
              <a:rPr lang="en-GB" sz="2000" dirty="0" smtClean="0">
                <a:solidFill>
                  <a:srgbClr val="7030A0"/>
                </a:solidFill>
                <a:latin typeface="Arial Black" panose="020B0A04020102020204" pitchFamily="34" charset="0"/>
              </a:rPr>
              <a:t>These include; </a:t>
            </a:r>
          </a:p>
          <a:p>
            <a:pPr marL="571500" indent="-571500">
              <a:buFont typeface="+mj-lt"/>
              <a:buAutoNum type="romanLcPeriod"/>
            </a:pPr>
            <a:r>
              <a:rPr lang="en-GB" sz="2000" dirty="0" smtClean="0">
                <a:solidFill>
                  <a:srgbClr val="7030A0"/>
                </a:solidFill>
                <a:latin typeface="Arial Black" panose="020B0A04020102020204" pitchFamily="34" charset="0"/>
              </a:rPr>
              <a:t>Continuous education. </a:t>
            </a:r>
          </a:p>
          <a:p>
            <a:pPr marL="571500" indent="-571500">
              <a:buFont typeface="+mj-lt"/>
              <a:buAutoNum type="romanLcPeriod"/>
            </a:pPr>
            <a:r>
              <a:rPr lang="en-GB" sz="2000" dirty="0" smtClean="0">
                <a:solidFill>
                  <a:srgbClr val="7030A0"/>
                </a:solidFill>
                <a:latin typeface="Arial Black" panose="020B0A04020102020204" pitchFamily="34" charset="0"/>
              </a:rPr>
              <a:t>Increasing duties and responsibilities. </a:t>
            </a:r>
          </a:p>
          <a:p>
            <a:pPr marL="571500" indent="-571500">
              <a:buFont typeface="+mj-lt"/>
              <a:buAutoNum type="romanLcPeriod"/>
            </a:pPr>
            <a:r>
              <a:rPr lang="en-GB" sz="2000" dirty="0" smtClean="0">
                <a:solidFill>
                  <a:srgbClr val="7030A0"/>
                </a:solidFill>
                <a:latin typeface="Arial Black" panose="020B0A04020102020204" pitchFamily="34" charset="0"/>
              </a:rPr>
              <a:t>Clinical reasoning. </a:t>
            </a:r>
          </a:p>
          <a:p>
            <a:pPr marL="571500" indent="-571500">
              <a:buFont typeface="+mj-lt"/>
              <a:buAutoNum type="romanLcPeriod"/>
            </a:pPr>
            <a:r>
              <a:rPr lang="en-GB" sz="2000" dirty="0" smtClean="0">
                <a:solidFill>
                  <a:srgbClr val="7030A0"/>
                </a:solidFill>
                <a:latin typeface="Arial Black" panose="020B0A04020102020204" pitchFamily="34" charset="0"/>
              </a:rPr>
              <a:t>Team work and communication </a:t>
            </a:r>
          </a:p>
          <a:p>
            <a:pPr marL="571500" indent="-571500">
              <a:buFont typeface="+mj-lt"/>
              <a:buAutoNum type="romanLcPeriod"/>
            </a:pPr>
            <a:endParaRPr lang="en-GB" dirty="0" smtClean="0"/>
          </a:p>
          <a:p>
            <a:pPr marL="571500" indent="-571500">
              <a:buFont typeface="+mj-lt"/>
              <a:buAutoNum type="romanLcPeriod"/>
            </a:pPr>
            <a:endParaRPr lang="en-GB" dirty="0" smtClean="0"/>
          </a:p>
          <a:p>
            <a:endParaRPr lang="en-GB" dirty="0"/>
          </a:p>
        </p:txBody>
      </p:sp>
    </p:spTree>
    <p:extLst>
      <p:ext uri="{BB962C8B-B14F-4D97-AF65-F5344CB8AC3E}">
        <p14:creationId xmlns:p14="http://schemas.microsoft.com/office/powerpoint/2010/main" val="10083687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Soliciting </a:t>
            </a:r>
            <a:r>
              <a:rPr lang="en-GB" dirty="0" smtClean="0"/>
              <a:t>Feedback </a:t>
            </a:r>
            <a:endParaRPr lang="en-GB" dirty="0"/>
          </a:p>
        </p:txBody>
      </p:sp>
      <p:sp>
        <p:nvSpPr>
          <p:cNvPr id="3" name="Content Placeholder 2"/>
          <p:cNvSpPr>
            <a:spLocks noGrp="1"/>
          </p:cNvSpPr>
          <p:nvPr>
            <p:ph idx="1"/>
          </p:nvPr>
        </p:nvSpPr>
        <p:spPr/>
        <p:txBody>
          <a:bodyPr/>
          <a:lstStyle/>
          <a:p>
            <a:r>
              <a:rPr lang="en-GB" sz="2000" dirty="0" smtClean="0">
                <a:solidFill>
                  <a:srgbClr val="7030A0"/>
                </a:solidFill>
                <a:latin typeface="Arial Black" panose="020B0A04020102020204" pitchFamily="34" charset="0"/>
              </a:rPr>
              <a:t>To solicit feedback from the audience, I will; </a:t>
            </a:r>
          </a:p>
          <a:p>
            <a:pPr marL="571500" indent="-571500">
              <a:buFont typeface="+mj-lt"/>
              <a:buAutoNum type="romanLcPeriod"/>
            </a:pPr>
            <a:r>
              <a:rPr lang="en-GB" sz="2000" dirty="0" smtClean="0">
                <a:solidFill>
                  <a:srgbClr val="7030A0"/>
                </a:solidFill>
                <a:latin typeface="Arial Black" panose="020B0A04020102020204" pitchFamily="34" charset="0"/>
              </a:rPr>
              <a:t>Observe non-verbal feedback during the presentation. </a:t>
            </a:r>
          </a:p>
          <a:p>
            <a:pPr marL="571500" indent="-571500">
              <a:buFont typeface="+mj-lt"/>
              <a:buAutoNum type="romanLcPeriod"/>
            </a:pPr>
            <a:r>
              <a:rPr lang="en-GB" sz="2000" dirty="0" smtClean="0">
                <a:solidFill>
                  <a:srgbClr val="7030A0"/>
                </a:solidFill>
                <a:latin typeface="Arial Black" panose="020B0A04020102020204" pitchFamily="34" charset="0"/>
              </a:rPr>
              <a:t>Ask questions.</a:t>
            </a:r>
          </a:p>
          <a:p>
            <a:pPr marL="571500" indent="-571500">
              <a:buFont typeface="+mj-lt"/>
              <a:buAutoNum type="romanLcPeriod"/>
            </a:pPr>
            <a:r>
              <a:rPr lang="en-GB" sz="2000" dirty="0" smtClean="0">
                <a:solidFill>
                  <a:srgbClr val="7030A0"/>
                </a:solidFill>
                <a:latin typeface="Arial Black" panose="020B0A04020102020204" pitchFamily="34" charset="0"/>
              </a:rPr>
              <a:t>Interactive polls </a:t>
            </a:r>
          </a:p>
          <a:p>
            <a:pPr marL="571500" indent="-571500">
              <a:buFont typeface="+mj-lt"/>
              <a:buAutoNum type="romanLcPeriod"/>
            </a:pPr>
            <a:r>
              <a:rPr lang="en-GB" sz="2000" dirty="0" smtClean="0">
                <a:solidFill>
                  <a:srgbClr val="7030A0"/>
                </a:solidFill>
                <a:latin typeface="Arial Black" panose="020B0A04020102020204" pitchFamily="34" charset="0"/>
              </a:rPr>
              <a:t>Offer presentation feedback form. </a:t>
            </a:r>
          </a:p>
          <a:p>
            <a:pPr marL="571500" indent="-571500">
              <a:buFont typeface="+mj-lt"/>
              <a:buAutoNum type="romanLcPeriod"/>
            </a:pPr>
            <a:r>
              <a:rPr lang="en-GB" sz="2000" dirty="0" smtClean="0">
                <a:solidFill>
                  <a:srgbClr val="7030A0"/>
                </a:solidFill>
                <a:latin typeface="Arial Black" panose="020B0A04020102020204" pitchFamily="34" charset="0"/>
              </a:rPr>
              <a:t>Request for feedback from a </a:t>
            </a:r>
            <a:r>
              <a:rPr lang="en-GB" sz="2000" smtClean="0">
                <a:solidFill>
                  <a:srgbClr val="7030A0"/>
                </a:solidFill>
                <a:latin typeface="Arial Black" panose="020B0A04020102020204" pitchFamily="34" charset="0"/>
              </a:rPr>
              <a:t>professional coach (</a:t>
            </a:r>
            <a:r>
              <a:rPr lang="en-GB" sz="2000" dirty="0" err="1" smtClean="0">
                <a:solidFill>
                  <a:srgbClr val="7030A0"/>
                </a:solidFill>
                <a:latin typeface="Arial Black" panose="020B0A04020102020204" pitchFamily="34" charset="0"/>
              </a:rPr>
              <a:t>Yau</a:t>
            </a:r>
            <a:r>
              <a:rPr lang="en-GB" sz="2000" dirty="0" smtClean="0">
                <a:solidFill>
                  <a:srgbClr val="7030A0"/>
                </a:solidFill>
                <a:latin typeface="Arial Black" panose="020B0A04020102020204" pitchFamily="34" charset="0"/>
              </a:rPr>
              <a:t> </a:t>
            </a:r>
            <a:r>
              <a:rPr lang="en-GB" sz="2000" dirty="0">
                <a:solidFill>
                  <a:srgbClr val="7030A0"/>
                </a:solidFill>
                <a:latin typeface="Arial Black" panose="020B0A04020102020204" pitchFamily="34" charset="0"/>
              </a:rPr>
              <a:t>et al., 2020</a:t>
            </a:r>
            <a:r>
              <a:rPr lang="en-GB" sz="2000" dirty="0" smtClean="0">
                <a:solidFill>
                  <a:srgbClr val="7030A0"/>
                </a:solidFill>
                <a:latin typeface="Arial Black" panose="020B0A04020102020204" pitchFamily="34" charset="0"/>
              </a:rPr>
              <a:t>). </a:t>
            </a:r>
            <a:endParaRPr lang="en-GB" sz="2000" dirty="0">
              <a:solidFill>
                <a:srgbClr val="7030A0"/>
              </a:solidFill>
              <a:latin typeface="Arial Black" panose="020B0A04020102020204" pitchFamily="34" charset="0"/>
            </a:endParaRPr>
          </a:p>
          <a:p>
            <a:pPr marL="0" indent="0">
              <a:buNone/>
            </a:pPr>
            <a:endParaRPr lang="en-GB" dirty="0" smtClean="0"/>
          </a:p>
        </p:txBody>
      </p:sp>
    </p:spTree>
    <p:extLst>
      <p:ext uri="{BB962C8B-B14F-4D97-AF65-F5344CB8AC3E}">
        <p14:creationId xmlns:p14="http://schemas.microsoft.com/office/powerpoint/2010/main" val="19716620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  </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7030A0"/>
                </a:solidFill>
                <a:latin typeface="Arial Black" panose="020B0A04020102020204" pitchFamily="34" charset="0"/>
              </a:rPr>
              <a:t>An activity that will enhance audience participation is; </a:t>
            </a:r>
          </a:p>
          <a:p>
            <a:r>
              <a:rPr lang="en-GB" sz="2000" dirty="0" smtClean="0">
                <a:solidFill>
                  <a:srgbClr val="7030A0"/>
                </a:solidFill>
                <a:latin typeface="Arial Black" panose="020B0A04020102020204" pitchFamily="34" charset="0"/>
              </a:rPr>
              <a:t>Fill the blanks- in this activity questions will be provided to the audience. </a:t>
            </a:r>
          </a:p>
          <a:p>
            <a:r>
              <a:rPr lang="en-GB" sz="2000" dirty="0" smtClean="0">
                <a:solidFill>
                  <a:srgbClr val="7030A0"/>
                </a:solidFill>
                <a:latin typeface="Arial Black" panose="020B0A04020102020204" pitchFamily="34" charset="0"/>
              </a:rPr>
              <a:t>The questions regard safety improvement plan for nurses. </a:t>
            </a:r>
          </a:p>
          <a:p>
            <a:r>
              <a:rPr lang="en-GB" sz="2000" dirty="0" smtClean="0">
                <a:solidFill>
                  <a:srgbClr val="7030A0"/>
                </a:solidFill>
                <a:latin typeface="Arial Black" panose="020B0A04020102020204" pitchFamily="34" charset="0"/>
              </a:rPr>
              <a:t>Examples of questions are; </a:t>
            </a:r>
          </a:p>
          <a:p>
            <a:pPr marL="514350" indent="-514350">
              <a:buFont typeface="+mj-lt"/>
              <a:buAutoNum type="arabicPeriod"/>
            </a:pPr>
            <a:r>
              <a:rPr lang="en-GB" sz="2000" dirty="0" smtClean="0">
                <a:solidFill>
                  <a:srgbClr val="7030A0"/>
                </a:solidFill>
                <a:latin typeface="Arial Black" panose="020B0A04020102020204" pitchFamily="34" charset="0"/>
              </a:rPr>
              <a:t>What is the leading cause of cause of patient safety risk </a:t>
            </a:r>
          </a:p>
          <a:p>
            <a:pPr marL="514350" indent="-514350">
              <a:buFont typeface="+mj-lt"/>
              <a:buAutoNum type="arabicPeriod"/>
            </a:pPr>
            <a:r>
              <a:rPr lang="en-GB" sz="2000" dirty="0" smtClean="0">
                <a:solidFill>
                  <a:srgbClr val="7030A0"/>
                </a:solidFill>
                <a:latin typeface="Arial Black" panose="020B0A04020102020204" pitchFamily="34" charset="0"/>
              </a:rPr>
              <a:t>What are nurses roles towards QI?</a:t>
            </a:r>
            <a:endParaRPr lang="en-GB" sz="2000" dirty="0">
              <a:solidFill>
                <a:srgbClr val="7030A0"/>
              </a:solidFill>
              <a:latin typeface="Arial Black" panose="020B0A04020102020204" pitchFamily="34" charset="0"/>
            </a:endParaRPr>
          </a:p>
        </p:txBody>
      </p:sp>
      <p:cxnSp>
        <p:nvCxnSpPr>
          <p:cNvPr id="5" name="Straight Connector 4"/>
          <p:cNvCxnSpPr/>
          <p:nvPr/>
        </p:nvCxnSpPr>
        <p:spPr>
          <a:xfrm>
            <a:off x="9130352" y="4380933"/>
            <a:ext cx="1624084" cy="136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97923" y="4873478"/>
            <a:ext cx="1624084" cy="136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4594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Integrating Feedback in the Future </a:t>
            </a:r>
            <a:endParaRPr lang="en-GB" dirty="0"/>
          </a:p>
        </p:txBody>
      </p:sp>
      <p:sp>
        <p:nvSpPr>
          <p:cNvPr id="3" name="Content Placeholder 2"/>
          <p:cNvSpPr>
            <a:spLocks noGrp="1"/>
          </p:cNvSpPr>
          <p:nvPr>
            <p:ph idx="1"/>
          </p:nvPr>
        </p:nvSpPr>
        <p:spPr/>
        <p:txBody>
          <a:bodyPr>
            <a:normAutofit/>
          </a:bodyPr>
          <a:lstStyle/>
          <a:p>
            <a:r>
              <a:rPr lang="en-GB" sz="2000" dirty="0" smtClean="0">
                <a:solidFill>
                  <a:srgbClr val="7030A0"/>
                </a:solidFill>
                <a:latin typeface="Arial Black" panose="020B0A04020102020204" pitchFamily="34" charset="0"/>
              </a:rPr>
              <a:t>Feedback is important in that it ;</a:t>
            </a:r>
          </a:p>
          <a:p>
            <a:pPr marL="571500" indent="-571500">
              <a:buFont typeface="+mj-lt"/>
              <a:buAutoNum type="romanLcPeriod"/>
            </a:pPr>
            <a:r>
              <a:rPr lang="en-GB" sz="2000" dirty="0" smtClean="0">
                <a:solidFill>
                  <a:srgbClr val="7030A0"/>
                </a:solidFill>
                <a:latin typeface="Arial Black" panose="020B0A04020102020204" pitchFamily="34" charset="0"/>
              </a:rPr>
              <a:t>Promotes personal and professional development. </a:t>
            </a:r>
          </a:p>
          <a:p>
            <a:pPr marL="571500" indent="-571500">
              <a:buFont typeface="+mj-lt"/>
              <a:buAutoNum type="romanLcPeriod"/>
            </a:pPr>
            <a:r>
              <a:rPr lang="en-GB" sz="2000" dirty="0" smtClean="0">
                <a:solidFill>
                  <a:srgbClr val="7030A0"/>
                </a:solidFill>
                <a:latin typeface="Arial Black" panose="020B0A04020102020204" pitchFamily="34" charset="0"/>
              </a:rPr>
              <a:t>Promotes performance. </a:t>
            </a:r>
          </a:p>
          <a:p>
            <a:pPr marL="571500" indent="-571500">
              <a:buFont typeface="+mj-lt"/>
              <a:buAutoNum type="romanLcPeriod"/>
            </a:pPr>
            <a:r>
              <a:rPr lang="en-GB" sz="2000" dirty="0" smtClean="0">
                <a:solidFill>
                  <a:srgbClr val="7030A0"/>
                </a:solidFill>
                <a:latin typeface="Arial Black" panose="020B0A04020102020204" pitchFamily="34" charset="0"/>
              </a:rPr>
              <a:t>It’s a form of learning. </a:t>
            </a:r>
          </a:p>
          <a:p>
            <a:r>
              <a:rPr lang="en-GB" sz="2000" dirty="0" smtClean="0">
                <a:solidFill>
                  <a:srgbClr val="7030A0"/>
                </a:solidFill>
                <a:latin typeface="Arial Black" panose="020B0A04020102020204" pitchFamily="34" charset="0"/>
              </a:rPr>
              <a:t>I will integrate the feedback in the future presentations to better my presentations. </a:t>
            </a:r>
          </a:p>
          <a:p>
            <a:endParaRPr lang="en-GB" sz="2000" dirty="0">
              <a:solidFill>
                <a:srgbClr val="7030A0"/>
              </a:solidFill>
              <a:latin typeface="Arial Black" panose="020B0A04020102020204" pitchFamily="34" charset="0"/>
            </a:endParaRPr>
          </a:p>
        </p:txBody>
      </p:sp>
    </p:spTree>
    <p:extLst>
      <p:ext uri="{BB962C8B-B14F-4D97-AF65-F5344CB8AC3E}">
        <p14:creationId xmlns:p14="http://schemas.microsoft.com/office/powerpoint/2010/main" val="2198190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References </a:t>
            </a:r>
            <a:endParaRPr lang="en-GB" dirty="0"/>
          </a:p>
        </p:txBody>
      </p:sp>
      <p:sp>
        <p:nvSpPr>
          <p:cNvPr id="3" name="Content Placeholder 2"/>
          <p:cNvSpPr>
            <a:spLocks noGrp="1"/>
          </p:cNvSpPr>
          <p:nvPr>
            <p:ph idx="1"/>
          </p:nvPr>
        </p:nvSpPr>
        <p:spPr>
          <a:xfrm>
            <a:off x="838200" y="1872517"/>
            <a:ext cx="10515600" cy="4351338"/>
          </a:xfrm>
        </p:spPr>
        <p:txBody>
          <a:bodyPr>
            <a:normAutofit/>
          </a:bodyPr>
          <a:lstStyle/>
          <a:p>
            <a:r>
              <a:rPr lang="en-GB" dirty="0" smtClean="0">
                <a:solidFill>
                  <a:srgbClr val="7030A0"/>
                </a:solidFill>
              </a:rPr>
              <a:t>Koehn, A. R., </a:t>
            </a:r>
            <a:r>
              <a:rPr lang="en-GB" dirty="0" err="1" smtClean="0">
                <a:solidFill>
                  <a:srgbClr val="7030A0"/>
                </a:solidFill>
              </a:rPr>
              <a:t>Ebright</a:t>
            </a:r>
            <a:r>
              <a:rPr lang="en-GB" dirty="0" smtClean="0">
                <a:solidFill>
                  <a:srgbClr val="7030A0"/>
                </a:solidFill>
              </a:rPr>
              <a:t>, P. R., &amp;amp; </a:t>
            </a:r>
            <a:r>
              <a:rPr lang="en-GB" dirty="0" err="1" smtClean="0">
                <a:solidFill>
                  <a:srgbClr val="7030A0"/>
                </a:solidFill>
              </a:rPr>
              <a:t>Draucker</a:t>
            </a:r>
            <a:r>
              <a:rPr lang="en-GB" dirty="0" smtClean="0">
                <a:solidFill>
                  <a:srgbClr val="7030A0"/>
                </a:solidFill>
              </a:rPr>
              <a:t>, C. B. (2016). Nurses&amp;#39; experiences with errors in nursing. nursing outlook, 64(6), 566-574</a:t>
            </a:r>
          </a:p>
          <a:p>
            <a:r>
              <a:rPr lang="en-GB" dirty="0" err="1" smtClean="0">
                <a:solidFill>
                  <a:srgbClr val="7030A0"/>
                </a:solidFill>
              </a:rPr>
              <a:t>Boustani</a:t>
            </a:r>
            <a:r>
              <a:rPr lang="en-GB" dirty="0" smtClean="0">
                <a:solidFill>
                  <a:srgbClr val="7030A0"/>
                </a:solidFill>
              </a:rPr>
              <a:t>, M., </a:t>
            </a:r>
            <a:r>
              <a:rPr lang="en-GB" dirty="0" err="1" smtClean="0">
                <a:solidFill>
                  <a:srgbClr val="7030A0"/>
                </a:solidFill>
              </a:rPr>
              <a:t>Azar</a:t>
            </a:r>
            <a:r>
              <a:rPr lang="en-GB" dirty="0" smtClean="0">
                <a:solidFill>
                  <a:srgbClr val="7030A0"/>
                </a:solidFill>
              </a:rPr>
              <a:t>, J., &amp;amp; Solid, C. A. (2020). Agile implementation: a model for implementing evidence-based healthcare solutions into real-world practice to achieve sustainable change. Morgan James Publishing.</a:t>
            </a:r>
          </a:p>
          <a:p>
            <a:r>
              <a:rPr lang="en-GB" dirty="0" err="1">
                <a:solidFill>
                  <a:srgbClr val="7030A0"/>
                </a:solidFill>
              </a:rPr>
              <a:t>Strömgren</a:t>
            </a:r>
            <a:r>
              <a:rPr lang="en-GB" dirty="0">
                <a:solidFill>
                  <a:srgbClr val="7030A0"/>
                </a:solidFill>
              </a:rPr>
              <a:t>, M., Eriksson, A., Bergman, D., &amp; </a:t>
            </a:r>
            <a:r>
              <a:rPr lang="en-GB" dirty="0" err="1">
                <a:solidFill>
                  <a:srgbClr val="7030A0"/>
                </a:solidFill>
              </a:rPr>
              <a:t>Dellve</a:t>
            </a:r>
            <a:r>
              <a:rPr lang="en-GB" dirty="0">
                <a:solidFill>
                  <a:srgbClr val="7030A0"/>
                </a:solidFill>
              </a:rPr>
              <a:t>, L. (2016). Social capital among healthcare professionals: A prospective study of its importance for job satisfaction, work engagement and engagement in clinical improvements. </a:t>
            </a:r>
            <a:r>
              <a:rPr lang="en-GB" i="1" dirty="0">
                <a:solidFill>
                  <a:srgbClr val="7030A0"/>
                </a:solidFill>
              </a:rPr>
              <a:t>International Journal of Nursing Studies</a:t>
            </a:r>
            <a:r>
              <a:rPr lang="en-GB" dirty="0">
                <a:solidFill>
                  <a:srgbClr val="7030A0"/>
                </a:solidFill>
              </a:rPr>
              <a:t>, </a:t>
            </a:r>
            <a:r>
              <a:rPr lang="en-GB" i="1" dirty="0">
                <a:solidFill>
                  <a:srgbClr val="7030A0"/>
                </a:solidFill>
              </a:rPr>
              <a:t>53</a:t>
            </a:r>
            <a:r>
              <a:rPr lang="en-GB" dirty="0">
                <a:solidFill>
                  <a:srgbClr val="7030A0"/>
                </a:solidFill>
              </a:rPr>
              <a:t>, 116–125.</a:t>
            </a:r>
          </a:p>
        </p:txBody>
      </p:sp>
    </p:spTree>
    <p:extLst>
      <p:ext uri="{BB962C8B-B14F-4D97-AF65-F5344CB8AC3E}">
        <p14:creationId xmlns:p14="http://schemas.microsoft.com/office/powerpoint/2010/main" val="1267478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Cont</a:t>
            </a:r>
            <a:r>
              <a:rPr lang="en-GB" dirty="0" smtClean="0"/>
              <a:t>’</a:t>
            </a:r>
            <a:endParaRPr lang="en-GB" dirty="0"/>
          </a:p>
        </p:txBody>
      </p:sp>
      <p:sp>
        <p:nvSpPr>
          <p:cNvPr id="3" name="Content Placeholder 2"/>
          <p:cNvSpPr>
            <a:spLocks noGrp="1"/>
          </p:cNvSpPr>
          <p:nvPr>
            <p:ph idx="1"/>
          </p:nvPr>
        </p:nvSpPr>
        <p:spPr/>
        <p:txBody>
          <a:bodyPr/>
          <a:lstStyle/>
          <a:p>
            <a:r>
              <a:rPr lang="en-GB" dirty="0" smtClean="0">
                <a:solidFill>
                  <a:srgbClr val="7030A0"/>
                </a:solidFill>
              </a:rPr>
              <a:t>Andersson, F., &amp;amp; Hjelm, K. (2017). Patient safety in Nursing homes in Sweden: nurses&amp;#39; views on safety and their role. Journal of health services research &amp;amp; policy, 22(4), 204-210.</a:t>
            </a:r>
          </a:p>
          <a:p>
            <a:r>
              <a:rPr lang="en-GB" dirty="0" err="1">
                <a:solidFill>
                  <a:srgbClr val="7030A0"/>
                </a:solidFill>
              </a:rPr>
              <a:t>Yau</a:t>
            </a:r>
            <a:r>
              <a:rPr lang="en-GB" dirty="0">
                <a:solidFill>
                  <a:srgbClr val="7030A0"/>
                </a:solidFill>
              </a:rPr>
              <a:t>, B. N., Chen, A. S., </a:t>
            </a:r>
            <a:r>
              <a:rPr lang="en-GB" dirty="0" err="1">
                <a:solidFill>
                  <a:srgbClr val="7030A0"/>
                </a:solidFill>
              </a:rPr>
              <a:t>Ownby</a:t>
            </a:r>
            <a:r>
              <a:rPr lang="en-GB" dirty="0">
                <a:solidFill>
                  <a:srgbClr val="7030A0"/>
                </a:solidFill>
              </a:rPr>
              <a:t>, A. R., Hsieh, P., &amp; Ford, C. D. (2020). Soliciting feedback on the wards: A peer‐to‐peer workshop. </a:t>
            </a:r>
            <a:r>
              <a:rPr lang="en-GB" i="1" dirty="0">
                <a:solidFill>
                  <a:srgbClr val="7030A0"/>
                </a:solidFill>
              </a:rPr>
              <a:t>The Clinical Teacher</a:t>
            </a:r>
            <a:r>
              <a:rPr lang="en-GB" dirty="0">
                <a:solidFill>
                  <a:srgbClr val="7030A0"/>
                </a:solidFill>
              </a:rPr>
              <a:t>, </a:t>
            </a:r>
            <a:r>
              <a:rPr lang="en-GB" i="1" dirty="0">
                <a:solidFill>
                  <a:srgbClr val="7030A0"/>
                </a:solidFill>
              </a:rPr>
              <a:t>17</a:t>
            </a:r>
            <a:r>
              <a:rPr lang="en-GB" dirty="0">
                <a:solidFill>
                  <a:srgbClr val="7030A0"/>
                </a:solidFill>
              </a:rPr>
              <a:t>(3), 280–285.</a:t>
            </a:r>
          </a:p>
          <a:p>
            <a:endParaRPr lang="en-GB" dirty="0"/>
          </a:p>
        </p:txBody>
      </p:sp>
    </p:spTree>
    <p:extLst>
      <p:ext uri="{BB962C8B-B14F-4D97-AF65-F5344CB8AC3E}">
        <p14:creationId xmlns:p14="http://schemas.microsoft.com/office/powerpoint/2010/main" val="4036068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Thank You </a:t>
            </a:r>
            <a:endParaRPr lang="en-GB" dirty="0"/>
          </a:p>
        </p:txBody>
      </p:sp>
      <p:pic>
        <p:nvPicPr>
          <p:cNvPr id="5" name="Content Placeholder 4"/>
          <p:cNvPicPr>
            <a:picLocks noGrp="1" noChangeAspect="1"/>
          </p:cNvPicPr>
          <p:nvPr>
            <p:ph idx="1"/>
          </p:nvPr>
        </p:nvPicPr>
        <p:blipFill>
          <a:blip r:embed="rId2"/>
          <a:stretch>
            <a:fillRect/>
          </a:stretch>
        </p:blipFill>
        <p:spPr>
          <a:xfrm>
            <a:off x="368490" y="1692322"/>
            <a:ext cx="8325134" cy="4708477"/>
          </a:xfrm>
          <a:prstGeom prst="rect">
            <a:avLst/>
          </a:prstGeom>
        </p:spPr>
      </p:pic>
    </p:spTree>
    <p:extLst>
      <p:ext uri="{BB962C8B-B14F-4D97-AF65-F5344CB8AC3E}">
        <p14:creationId xmlns:p14="http://schemas.microsoft.com/office/powerpoint/2010/main" val="449146866"/>
      </p:ext>
    </p:extLst>
  </p:cSld>
  <p:clrMapOvr>
    <a:masterClrMapping/>
  </p:clrMapOvr>
</p:sld>
</file>

<file path=ppt/theme/theme1.xml><?xml version="1.0" encoding="utf-8"?>
<a:theme xmlns:a="http://schemas.openxmlformats.org/drawingml/2006/main" name="Facet">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464</TotalTime>
  <Words>1692</Words>
  <Application>Microsoft Office PowerPoint</Application>
  <PresentationFormat>Custom</PresentationFormat>
  <Paragraphs>97</Paragraphs>
  <Slides>13</Slides>
  <Notes>9</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REDUCING MEDICATION ERRORS   </vt:lpstr>
      <vt:lpstr>Agenda and Outcomes </vt:lpstr>
      <vt:lpstr>Safety Improvement Plan</vt:lpstr>
      <vt:lpstr>Significance of Reducing Medication Errors to Organizations  </vt:lpstr>
      <vt:lpstr>Audience Role and Importance </vt:lpstr>
      <vt:lpstr>Benefits of Improvement Plan to Work </vt:lpstr>
      <vt:lpstr>New Process and Skills Practice </vt:lpstr>
      <vt:lpstr>Soliciting Feedback </vt:lpstr>
      <vt:lpstr>Activity  </vt:lpstr>
      <vt:lpstr>Integrating Feedback in the Future </vt:lpstr>
      <vt:lpstr>References </vt:lpstr>
      <vt:lpstr>Cont’</vt:lpstr>
      <vt:lpstr>Thank You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Safety improvement plan  </dc:title>
  <dc:creator>USER</dc:creator>
  <cp:lastModifiedBy>wangui</cp:lastModifiedBy>
  <cp:revision>46</cp:revision>
  <dcterms:created xsi:type="dcterms:W3CDTF">2020-07-28T11:13:46Z</dcterms:created>
  <dcterms:modified xsi:type="dcterms:W3CDTF">2020-08-03T22:59:42Z</dcterms:modified>
</cp:coreProperties>
</file>